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48" r:id="rId1"/>
  </p:sldMasterIdLst>
  <p:notesMasterIdLst>
    <p:notesMasterId r:id="rId40"/>
  </p:notesMasterIdLst>
  <p:handoutMasterIdLst>
    <p:handoutMasterId r:id="rId41"/>
  </p:handoutMasterIdLst>
  <p:sldIdLst>
    <p:sldId id="344" r:id="rId2"/>
    <p:sldId id="343" r:id="rId3"/>
    <p:sldId id="347" r:id="rId4"/>
    <p:sldId id="743" r:id="rId5"/>
    <p:sldId id="745" r:id="rId6"/>
    <p:sldId id="746" r:id="rId7"/>
    <p:sldId id="744" r:id="rId8"/>
    <p:sldId id="486" r:id="rId9"/>
    <p:sldId id="489" r:id="rId10"/>
    <p:sldId id="491" r:id="rId11"/>
    <p:sldId id="492" r:id="rId12"/>
    <p:sldId id="493" r:id="rId13"/>
    <p:sldId id="494" r:id="rId14"/>
    <p:sldId id="495" r:id="rId15"/>
    <p:sldId id="763" r:id="rId16"/>
    <p:sldId id="764" r:id="rId17"/>
    <p:sldId id="766" r:id="rId18"/>
    <p:sldId id="765" r:id="rId19"/>
    <p:sldId id="501" r:id="rId20"/>
    <p:sldId id="767" r:id="rId21"/>
    <p:sldId id="769" r:id="rId22"/>
    <p:sldId id="768" r:id="rId23"/>
    <p:sldId id="770" r:id="rId24"/>
    <p:sldId id="771" r:id="rId25"/>
    <p:sldId id="772" r:id="rId26"/>
    <p:sldId id="778" r:id="rId27"/>
    <p:sldId id="777" r:id="rId28"/>
    <p:sldId id="776" r:id="rId29"/>
    <p:sldId id="779" r:id="rId30"/>
    <p:sldId id="774" r:id="rId31"/>
    <p:sldId id="773" r:id="rId32"/>
    <p:sldId id="780" r:id="rId33"/>
    <p:sldId id="781" r:id="rId34"/>
    <p:sldId id="782" r:id="rId35"/>
    <p:sldId id="783" r:id="rId36"/>
    <p:sldId id="796" r:id="rId37"/>
    <p:sldId id="784" r:id="rId38"/>
    <p:sldId id="797" r:id="rId39"/>
  </p:sldIdLst>
  <p:sldSz cx="96012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8000"/>
    <a:srgbClr val="FF6600"/>
    <a:srgbClr val="FFFFFF"/>
    <a:srgbClr val="CC9900"/>
    <a:srgbClr val="3333FF"/>
    <a:srgbClr val="FFFF00"/>
    <a:srgbClr val="000099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7886" autoAdjust="0"/>
  </p:normalViewPr>
  <p:slideViewPr>
    <p:cSldViewPr>
      <p:cViewPr>
        <p:scale>
          <a:sx n="109" d="100"/>
          <a:sy n="109" d="100"/>
        </p:scale>
        <p:origin x="-1404" y="384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7/19/2020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7/19/2020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690E83-8E86-4AFF-9944-9FBB1A718200}" type="datetime1">
              <a:rPr lang="en-US" smtClean="0"/>
              <a:t>7/19/2020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0051B3-D213-437F-A6DD-6B5CAEE0C041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FBA65-4009-453F-9686-8780FAE8E2AC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E29889-91E1-412D-B239-2FDA963B29F6}" type="datetime1">
              <a:rPr lang="en-US" smtClean="0"/>
              <a:t>7/19/2020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C36523-2105-4D93-ADF9-3A230139EE4B}" type="datetime1">
              <a:rPr lang="en-US" smtClean="0"/>
              <a:t>7/19/2020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B2CBE9-31BD-4B73-9952-10A4D103A47B}" type="datetime1">
              <a:rPr lang="en-US" smtClean="0"/>
              <a:t>7/19/2020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6B839F-A43D-4BE9-9829-086D3F78BEC2}" type="datetime1">
              <a:rPr lang="en-US" smtClean="0"/>
              <a:t>7/19/2020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0D3B36-F2C4-4E74-B69B-8253D892A9ED}" type="datetime1">
              <a:rPr lang="en-US" smtClean="0"/>
              <a:t>7/19/2020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579017-097A-4F29-8306-89D6E43F58A7}" type="datetime1">
              <a:rPr lang="en-US" smtClean="0"/>
              <a:t>7/19/2020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B58D8F-5278-4BCF-8F09-E73FB882873E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BEAC23-C422-4B0D-BA71-0F9214D66DE2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CAA17792-88F7-414D-B55F-8DC07DE3D55D}" type="datetime1">
              <a:rPr lang="en-US" smtClean="0"/>
              <a:t>7/19/2020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6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6.png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err="1" smtClean="0">
                <a:solidFill>
                  <a:srgbClr val="CC9900"/>
                </a:solidFill>
              </a:rPr>
              <a:t>TRƯỜNG</a:t>
            </a:r>
            <a:r>
              <a:rPr lang="en-US" sz="3200" dirty="0" smtClean="0">
                <a:solidFill>
                  <a:srgbClr val="CC9900"/>
                </a:solidFill>
              </a:rPr>
              <a:t> </a:t>
            </a:r>
            <a:r>
              <a:rPr lang="en-US" sz="4400" dirty="0" smtClean="0">
                <a:solidFill>
                  <a:srgbClr val="CC9900"/>
                </a:solidFill>
              </a:rPr>
              <a:t>CAO </a:t>
            </a:r>
            <a:r>
              <a:rPr lang="en-US" sz="4400" dirty="0" err="1" smtClean="0">
                <a:solidFill>
                  <a:srgbClr val="CC9900"/>
                </a:solidFill>
              </a:rPr>
              <a:t>ĐẲNG</a:t>
            </a:r>
            <a:r>
              <a:rPr lang="en-US" sz="4400" dirty="0" smtClean="0">
                <a:solidFill>
                  <a:srgbClr val="CC9900"/>
                </a:solidFill>
              </a:rPr>
              <a:t> </a:t>
            </a:r>
            <a:r>
              <a:rPr lang="en-US" sz="4400" dirty="0" err="1" smtClean="0">
                <a:solidFill>
                  <a:srgbClr val="CC9900"/>
                </a:solidFill>
              </a:rPr>
              <a:t>LÝ</a:t>
            </a:r>
            <a:r>
              <a:rPr lang="en-US" sz="4400" dirty="0" smtClean="0">
                <a:solidFill>
                  <a:srgbClr val="CC9900"/>
                </a:solidFill>
              </a:rPr>
              <a:t> </a:t>
            </a:r>
            <a:r>
              <a:rPr lang="en-US" sz="4400" dirty="0" err="1" smtClean="0">
                <a:solidFill>
                  <a:srgbClr val="CC9900"/>
                </a:solidFill>
              </a:rPr>
              <a:t>TỰ</a:t>
            </a:r>
            <a:r>
              <a:rPr lang="en-US" sz="4400" dirty="0" smtClean="0">
                <a:solidFill>
                  <a:srgbClr val="CC9900"/>
                </a:solidFill>
              </a:rPr>
              <a:t> </a:t>
            </a:r>
            <a:r>
              <a:rPr lang="en-US" sz="4400" dirty="0" err="1" smtClean="0">
                <a:solidFill>
                  <a:srgbClr val="CC9900"/>
                </a:solidFill>
              </a:rPr>
              <a:t>TRỌNG</a:t>
            </a:r>
            <a:r>
              <a:rPr lang="en-US" sz="4400" dirty="0" smtClean="0">
                <a:solidFill>
                  <a:srgbClr val="CC9900"/>
                </a:solidFill>
              </a:rPr>
              <a:t> </a:t>
            </a:r>
            <a:r>
              <a:rPr lang="en-US" sz="3200" dirty="0" smtClean="0">
                <a:solidFill>
                  <a:srgbClr val="CC9900"/>
                </a:solidFill>
              </a:rPr>
              <a:t>TP. </a:t>
            </a:r>
            <a:r>
              <a:rPr lang="en-US" sz="3200" dirty="0" err="1" smtClean="0">
                <a:solidFill>
                  <a:srgbClr val="CC9900"/>
                </a:solidFill>
              </a:rPr>
              <a:t>HỒ</a:t>
            </a:r>
            <a:r>
              <a:rPr lang="en-US" sz="3200" dirty="0" smtClean="0">
                <a:solidFill>
                  <a:srgbClr val="CC9900"/>
                </a:solidFill>
              </a:rPr>
              <a:t> </a:t>
            </a:r>
            <a:r>
              <a:rPr lang="en-US" sz="3200" dirty="0" err="1" smtClean="0">
                <a:solidFill>
                  <a:srgbClr val="CC9900"/>
                </a:solidFill>
              </a:rPr>
              <a:t>CHÍ</a:t>
            </a:r>
            <a:r>
              <a:rPr lang="en-US" sz="3200" dirty="0" smtClean="0">
                <a:solidFill>
                  <a:srgbClr val="CC9900"/>
                </a:solidFill>
              </a:rPr>
              <a:t> MINH</a:t>
            </a:r>
            <a:endParaRPr lang="en-US" sz="3200" dirty="0">
              <a:solidFill>
                <a:srgbClr val="CC9900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066" y="1447800"/>
            <a:ext cx="7280530" cy="4800600"/>
          </a:xfr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C7200-382A-4BBE-BDCA-6A13D87F63EC}" type="datetime1">
              <a:rPr lang="en-US" smtClean="0"/>
              <a:t>7/19/2020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0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 err="1" smtClean="0">
                <a:solidFill>
                  <a:srgbClr val="0000FF"/>
                </a:solidFill>
              </a:rPr>
              <a:t>KHOA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KHOA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HỌC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CƠ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BẢN</a:t>
            </a:r>
            <a:endParaRPr lang="en-US" sz="4800" dirty="0">
              <a:solidFill>
                <a:srgbClr val="0000FF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101BF-9AA7-43D4-A1E5-29337BC0E196}" type="datetime1">
              <a:rPr lang="en-US" smtClean="0"/>
              <a:t>7/19/2020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</a:t>
            </a:fld>
            <a:endParaRPr lang="en-US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3931" y="1447800"/>
            <a:ext cx="6400800" cy="4800600"/>
          </a:xfrm>
        </p:spPr>
      </p:pic>
    </p:spTree>
    <p:extLst>
      <p:ext uri="{BB962C8B-B14F-4D97-AF65-F5344CB8AC3E}">
        <p14:creationId xmlns:p14="http://schemas.microsoft.com/office/powerpoint/2010/main" val="165890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55988" y="361553"/>
            <a:ext cx="864521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95176" y="894148"/>
            <a:ext cx="856901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CHÍ MINH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0876" y="1676402"/>
            <a:ext cx="1967570" cy="21861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981201" y="3874187"/>
            <a:ext cx="715789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TRUNG CẤP CHUYÊN NGHIỆP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LÊ NGUYỄN MỸ TRÂM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1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64529" y="180703"/>
            <a:ext cx="7872984" cy="1143000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solidFill>
                  <a:srgbClr val="0000FF"/>
                </a:solidFill>
              </a:rPr>
              <a:t>UNIT 2: FREE TIME ACTIVITIES</a:t>
            </a:r>
            <a:endParaRPr lang="en-US" sz="40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989CF-99E2-4E69-A16C-56A9938E6191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4463" y="1295400"/>
            <a:ext cx="7729537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Voca 2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077200" y="133241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656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105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10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B9DB4-84ED-477E-8A0D-6955CFF8F95D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5</a:t>
            </a:fld>
            <a:endParaRPr lang="en-US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406" y="304800"/>
            <a:ext cx="8392069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5776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0"/>
            <a:ext cx="7872984" cy="6096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</a:rPr>
              <a:t>VOCABULARY 2 (KEY)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2CBCC-50C6-408F-80E0-267AF5A16FE5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/>
              <a:t>Anh</a:t>
            </a:r>
            <a:r>
              <a:rPr lang="en-US" dirty="0" smtClean="0"/>
              <a:t> van 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6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507388" y="990600"/>
            <a:ext cx="7872984" cy="5257800"/>
          </a:xfrm>
        </p:spPr>
        <p:txBody>
          <a:bodyPr/>
          <a:lstStyle/>
          <a:p>
            <a:pPr marL="916686" lvl="1" indent="-514350">
              <a:buFont typeface="+mj-lt"/>
              <a:buAutoNum type="arabicPeriod"/>
            </a:pPr>
            <a:r>
              <a:rPr lang="en-US" dirty="0"/>
              <a:t>Last night we went out to [bike / </a:t>
            </a:r>
            <a:r>
              <a:rPr lang="en-US" b="1" dirty="0"/>
              <a:t>eat</a:t>
            </a:r>
            <a:r>
              <a:rPr lang="en-US" dirty="0"/>
              <a:t> / to the park].</a:t>
            </a:r>
            <a:endParaRPr lang="en-US" sz="2400" dirty="0"/>
          </a:p>
          <a:p>
            <a:pPr marL="916686" lvl="1" indent="-514350">
              <a:buFont typeface="+mj-lt"/>
              <a:buAutoNum type="arabicPeriod"/>
            </a:pPr>
            <a:r>
              <a:rPr lang="en-US" dirty="0"/>
              <a:t>I saw a [time / shop / gym / </a:t>
            </a:r>
            <a:r>
              <a:rPr lang="en-US" b="1" dirty="0"/>
              <a:t>movie</a:t>
            </a:r>
            <a:r>
              <a:rPr lang="en-US" dirty="0"/>
              <a:t>] this weekend with my family.</a:t>
            </a:r>
            <a:endParaRPr lang="en-US" sz="2000" dirty="0"/>
          </a:p>
          <a:p>
            <a:pPr marL="916686" lvl="1" indent="-514350">
              <a:buFont typeface="+mj-lt"/>
              <a:buAutoNum type="arabicPeriod"/>
            </a:pPr>
            <a:r>
              <a:rPr lang="en-US" dirty="0"/>
              <a:t>They went [</a:t>
            </a:r>
            <a:r>
              <a:rPr lang="en-US" b="1" dirty="0"/>
              <a:t>shopping</a:t>
            </a:r>
            <a:r>
              <a:rPr lang="en-US" dirty="0"/>
              <a:t> / to a movie] on Sunday.</a:t>
            </a:r>
            <a:endParaRPr lang="en-US" sz="2400" dirty="0"/>
          </a:p>
          <a:p>
            <a:pPr marL="916686" lvl="1" indent="-514350">
              <a:buFont typeface="+mj-lt"/>
              <a:buAutoNum type="arabicPeriod"/>
            </a:pPr>
            <a:r>
              <a:rPr lang="en-US" dirty="0"/>
              <a:t>I went to the [shop / school / </a:t>
            </a:r>
            <a:r>
              <a:rPr lang="en-US" b="1" dirty="0"/>
              <a:t>gym</a:t>
            </a:r>
            <a:r>
              <a:rPr lang="en-US" dirty="0"/>
              <a:t>] before work yesterday.</a:t>
            </a:r>
            <a:endParaRPr lang="en-US" sz="2400" dirty="0"/>
          </a:p>
          <a:p>
            <a:pPr marL="916686" lvl="1" indent="-514350">
              <a:buFont typeface="+mj-lt"/>
              <a:buAutoNum type="arabicPeriod"/>
            </a:pPr>
            <a:r>
              <a:rPr lang="en-US" dirty="0"/>
              <a:t>We had a good [movie / </a:t>
            </a:r>
            <a:r>
              <a:rPr lang="en-US" b="1" dirty="0"/>
              <a:t>time</a:t>
            </a:r>
            <a:r>
              <a:rPr lang="en-US" dirty="0"/>
              <a:t> / coffee] at the lake last summer.</a:t>
            </a:r>
            <a:endParaRPr lang="en-US" sz="2400" dirty="0"/>
          </a:p>
          <a:p>
            <a:pPr marL="82296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4944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1079863"/>
            <a:ext cx="7872984" cy="5168537"/>
          </a:xfrm>
        </p:spPr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35312-EE56-43EA-9520-6DDF1DC11E78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/>
              <a:t>Anh</a:t>
            </a:r>
            <a:r>
              <a:rPr lang="en-US" dirty="0" smtClean="0"/>
              <a:t> van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7</a:t>
            </a:fld>
            <a:endParaRPr lang="en-US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228600"/>
            <a:ext cx="81534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0784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34834"/>
            <a:ext cx="7872984" cy="955766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0000FF"/>
                </a:solidFill>
              </a:rPr>
              <a:t>VOCABULARY </a:t>
            </a:r>
            <a:r>
              <a:rPr lang="en-US" b="1" dirty="0" smtClean="0">
                <a:solidFill>
                  <a:srgbClr val="0000FF"/>
                </a:solidFill>
              </a:rPr>
              <a:t>3 </a:t>
            </a:r>
            <a:r>
              <a:rPr lang="en-US" b="1" dirty="0">
                <a:solidFill>
                  <a:srgbClr val="0000FF"/>
                </a:solidFill>
              </a:rPr>
              <a:t>(KEY)</a:t>
            </a:r>
            <a:endParaRPr lang="en-US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AFA9D-69A8-4AA7-82DC-D24A2B93FDA5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8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507388" y="1066800"/>
            <a:ext cx="7872984" cy="5181600"/>
          </a:xfrm>
        </p:spPr>
        <p:txBody>
          <a:bodyPr>
            <a:normAutofit fontScale="92500"/>
          </a:bodyPr>
          <a:lstStyle/>
          <a:p>
            <a:pPr marL="596646" lvl="0" indent="-514350">
              <a:buFont typeface="+mj-lt"/>
              <a:buAutoNum type="arabicPeriod"/>
            </a:pPr>
            <a:r>
              <a:rPr lang="en-US" dirty="0"/>
              <a:t>We got [into / around / </a:t>
            </a:r>
            <a:r>
              <a:rPr lang="en-US" b="1" dirty="0"/>
              <a:t>together</a:t>
            </a:r>
            <a:r>
              <a:rPr lang="en-US" dirty="0"/>
              <a:t> / inside] </a:t>
            </a:r>
            <a:r>
              <a:rPr lang="en-US" dirty="0" smtClean="0"/>
              <a:t>with </a:t>
            </a:r>
            <a:r>
              <a:rPr lang="en-US" dirty="0"/>
              <a:t>friends on Friday night.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My </a:t>
            </a:r>
            <a:r>
              <a:rPr lang="en-US" dirty="0" smtClean="0"/>
              <a:t>brother and I </a:t>
            </a:r>
            <a:r>
              <a:rPr lang="en-US" dirty="0"/>
              <a:t>went to a </a:t>
            </a:r>
            <a:r>
              <a:rPr lang="en-US" dirty="0" err="1" smtClean="0"/>
              <a:t>basebaII</a:t>
            </a:r>
            <a:r>
              <a:rPr lang="en-US" dirty="0" smtClean="0"/>
              <a:t> </a:t>
            </a:r>
            <a:r>
              <a:rPr lang="en-US" dirty="0"/>
              <a:t>[</a:t>
            </a:r>
            <a:r>
              <a:rPr lang="en-US" b="1" dirty="0"/>
              <a:t>game</a:t>
            </a:r>
            <a:r>
              <a:rPr lang="en-US" dirty="0"/>
              <a:t> / track / win / sport] </a:t>
            </a:r>
            <a:r>
              <a:rPr lang="en-US" dirty="0" err="1" smtClean="0"/>
              <a:t>Iast</a:t>
            </a:r>
            <a:r>
              <a:rPr lang="en-US" dirty="0" smtClean="0"/>
              <a:t> month.</a:t>
            </a:r>
            <a:endParaRPr lang="en-US" dirty="0"/>
          </a:p>
          <a:p>
            <a:pPr marL="596646" lvl="0" indent="-514350">
              <a:buFont typeface="+mj-lt"/>
              <a:buAutoNum type="arabicPeriod"/>
            </a:pPr>
            <a:r>
              <a:rPr lang="en-US" dirty="0" smtClean="0"/>
              <a:t>She </a:t>
            </a:r>
            <a:r>
              <a:rPr lang="en-US" dirty="0"/>
              <a:t>went to the [gym / movie / baseball game / </a:t>
            </a:r>
            <a:r>
              <a:rPr lang="en-US" b="1" dirty="0"/>
              <a:t>park</a:t>
            </a:r>
            <a:r>
              <a:rPr lang="en-US" dirty="0"/>
              <a:t>] to read.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Yesterday I h</a:t>
            </a:r>
            <a:r>
              <a:rPr lang="en-US" dirty="0" smtClean="0"/>
              <a:t>ad </a:t>
            </a:r>
            <a:r>
              <a:rPr lang="en-US" dirty="0"/>
              <a:t>[time / a movie / </a:t>
            </a:r>
            <a:r>
              <a:rPr lang="en-US" b="1" dirty="0"/>
              <a:t>coffee</a:t>
            </a:r>
            <a:r>
              <a:rPr lang="en-US" dirty="0"/>
              <a:t> / together] with friends after school.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We went [shopping / to a baseball game / </a:t>
            </a:r>
            <a:r>
              <a:rPr lang="en-US" b="1" dirty="0"/>
              <a:t>biking</a:t>
            </a:r>
            <a:r>
              <a:rPr lang="en-US" dirty="0"/>
              <a:t> / out to eat] on our last vacation.</a:t>
            </a:r>
          </a:p>
          <a:p>
            <a:pPr marL="82296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5770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C237D-5A31-4931-B6FB-708EB084A84A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9</a:t>
            </a:fld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609600"/>
            <a:ext cx="6553200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Voca 2.4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43109" y="27214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091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25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95154-1FF3-45B3-992C-B4955093EA66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10</a:t>
            </a:fld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6850" y="619125"/>
            <a:ext cx="8058150" cy="561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Dia 2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29600" y="27295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976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16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DDAC2-982E-45DE-BCDC-E8D2A2922F11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11</a:t>
            </a:fld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24" y="228600"/>
            <a:ext cx="7991475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3834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834"/>
            <a:ext cx="7872984" cy="1143000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Dialogue 2 (Key)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1066800"/>
            <a:ext cx="7872984" cy="5181600"/>
          </a:xfrm>
        </p:spPr>
        <p:txBody>
          <a:bodyPr>
            <a:normAutofit/>
          </a:bodyPr>
          <a:lstStyle/>
          <a:p>
            <a:pPr marL="82296" lvl="0" indent="0">
              <a:buNone/>
            </a:pPr>
            <a:r>
              <a:rPr lang="en-US" sz="3600" dirty="0" smtClean="0"/>
              <a:t>1. Luna’s </a:t>
            </a:r>
            <a:r>
              <a:rPr lang="en-US" sz="3600" dirty="0"/>
              <a:t>sister lives with </a:t>
            </a:r>
            <a:r>
              <a:rPr lang="en-US" sz="3600" dirty="0" smtClean="0"/>
              <a:t>her.</a:t>
            </a:r>
          </a:p>
          <a:p>
            <a:pPr marL="82296" lvl="0" indent="0">
              <a:buNone/>
            </a:pPr>
            <a:r>
              <a:rPr lang="en-US" sz="3600" dirty="0" smtClean="0"/>
              <a:t>True / </a:t>
            </a:r>
            <a:r>
              <a:rPr lang="en-US" sz="3600" b="1" dirty="0" smtClean="0"/>
              <a:t>False</a:t>
            </a:r>
            <a:endParaRPr lang="en-US" sz="3600" b="1" dirty="0"/>
          </a:p>
          <a:p>
            <a:pPr marL="82296" indent="0">
              <a:buNone/>
            </a:pPr>
            <a:r>
              <a:rPr lang="en-US" sz="3600" dirty="0" smtClean="0"/>
              <a:t>2. Luna’s </a:t>
            </a:r>
            <a:r>
              <a:rPr lang="en-US" sz="3600" dirty="0"/>
              <a:t>aunt visited her family Saturday evening</a:t>
            </a:r>
            <a:r>
              <a:rPr lang="en-US" sz="3600" dirty="0" smtClean="0"/>
              <a:t>.</a:t>
            </a:r>
            <a:r>
              <a:rPr lang="en-US" sz="3600" dirty="0"/>
              <a:t> </a:t>
            </a:r>
            <a:r>
              <a:rPr lang="en-US" sz="3600" dirty="0" smtClean="0"/>
              <a:t>                             </a:t>
            </a:r>
            <a:r>
              <a:rPr lang="en-US" sz="3600" b="1" dirty="0" smtClean="0"/>
              <a:t>True</a:t>
            </a:r>
            <a:r>
              <a:rPr lang="en-US" sz="3600" dirty="0" smtClean="0"/>
              <a:t> </a:t>
            </a:r>
            <a:r>
              <a:rPr lang="en-US" sz="3600" dirty="0"/>
              <a:t>/ False</a:t>
            </a:r>
          </a:p>
          <a:p>
            <a:pPr marL="82296" indent="0">
              <a:buNone/>
            </a:pPr>
            <a:r>
              <a:rPr lang="en-US" sz="3600" dirty="0" smtClean="0"/>
              <a:t>3. Ken </a:t>
            </a:r>
            <a:r>
              <a:rPr lang="en-US" sz="3600" dirty="0"/>
              <a:t>doesn’t like to look at other people’s </a:t>
            </a:r>
            <a:r>
              <a:rPr lang="en-US" sz="3600" dirty="0" smtClean="0"/>
              <a:t>photos.</a:t>
            </a:r>
          </a:p>
          <a:p>
            <a:pPr marL="82296" indent="0">
              <a:buNone/>
            </a:pPr>
            <a:r>
              <a:rPr lang="en-US" sz="3600" dirty="0" smtClean="0"/>
              <a:t>True </a:t>
            </a:r>
            <a:r>
              <a:rPr lang="en-US" sz="3600" dirty="0"/>
              <a:t>/ False</a:t>
            </a:r>
          </a:p>
          <a:p>
            <a:pPr marL="596646" lvl="0" indent="-514350">
              <a:buFont typeface="+mj-lt"/>
              <a:buAutoNum type="arabicPeriod"/>
            </a:pPr>
            <a:endParaRPr lang="en-US" dirty="0"/>
          </a:p>
          <a:p>
            <a:pPr marL="82296" indent="0">
              <a:buNone/>
            </a:pPr>
            <a:endParaRPr lang="en-US" dirty="0"/>
          </a:p>
          <a:p>
            <a:pPr marL="82296" lvl="0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D27B1-A52C-4823-8B9C-037DC8B96D00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348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A663F-4F68-4620-9EFB-3A95BCE28EFE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13</a:t>
            </a:fld>
            <a:endParaRPr lang="en-US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52400"/>
            <a:ext cx="80772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4" y="1447800"/>
            <a:ext cx="7972425" cy="4952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1935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4066D-EB10-437B-A184-56E67E93D8E9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14</a:t>
            </a:fld>
            <a:endParaRPr 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2088" y="228600"/>
            <a:ext cx="7300912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ron 2.1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3400" y="533400"/>
            <a:ext cx="609600" cy="609600"/>
          </a:xfrm>
        </p:spPr>
      </p:pic>
    </p:spTree>
    <p:extLst>
      <p:ext uri="{BB962C8B-B14F-4D97-AF65-F5344CB8AC3E}">
        <p14:creationId xmlns:p14="http://schemas.microsoft.com/office/powerpoint/2010/main" val="4055407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88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15</a:t>
            </a:fld>
            <a:endParaRPr 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824" y="228600"/>
            <a:ext cx="7173175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Gra 2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34400" y="3048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203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91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16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28600"/>
            <a:ext cx="8077200" cy="619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73741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17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81000"/>
            <a:ext cx="295275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828801"/>
            <a:ext cx="7620000" cy="4505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60152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18</a:t>
            </a:fld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171" y="533400"/>
            <a:ext cx="7598229" cy="487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50268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1BF88-37C0-4281-BA98-1FE3ACFAD40A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19</a:t>
            </a:fld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95263"/>
            <a:ext cx="8153400" cy="6097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8800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20</a:t>
            </a:fld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309154"/>
            <a:ext cx="7696200" cy="5786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71567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21</a:t>
            </a:fld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52400"/>
            <a:ext cx="7861663" cy="5867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53010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796516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0000FF"/>
                </a:solidFill>
              </a:rPr>
              <a:t>GRAMMAR 2 (KEY)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990600"/>
            <a:ext cx="7872984" cy="5257800"/>
          </a:xfrm>
        </p:spPr>
        <p:txBody>
          <a:bodyPr>
            <a:normAutofit fontScale="77500" lnSpcReduction="20000"/>
          </a:bodyPr>
          <a:lstStyle/>
          <a:p>
            <a:pPr marL="82296" lvl="0" indent="0">
              <a:buNone/>
            </a:pPr>
            <a:r>
              <a:rPr lang="en-US" dirty="0" smtClean="0"/>
              <a:t>1. a. What </a:t>
            </a:r>
            <a:r>
              <a:rPr lang="en-US" dirty="0"/>
              <a:t>did you do last </a:t>
            </a:r>
            <a:r>
              <a:rPr lang="en-US" dirty="0" smtClean="0"/>
              <a:t>night</a:t>
            </a:r>
            <a:r>
              <a:rPr lang="en-US" dirty="0"/>
              <a:t>?</a:t>
            </a:r>
          </a:p>
          <a:p>
            <a:pPr marL="82296" indent="0">
              <a:buNone/>
            </a:pPr>
            <a:r>
              <a:rPr lang="en-US" dirty="0" smtClean="0"/>
              <a:t>    b. I </a:t>
            </a:r>
            <a:r>
              <a:rPr lang="en-US" b="1" u="sng" dirty="0" smtClean="0"/>
              <a:t>had</a:t>
            </a:r>
            <a:r>
              <a:rPr lang="en-US" dirty="0" smtClean="0"/>
              <a:t> dinner </a:t>
            </a:r>
            <a:r>
              <a:rPr lang="en-US" dirty="0"/>
              <a:t>with my </a:t>
            </a:r>
            <a:r>
              <a:rPr lang="en-US" dirty="0" smtClean="0"/>
              <a:t>friends.</a:t>
            </a:r>
            <a:endParaRPr lang="en-US" dirty="0"/>
          </a:p>
          <a:p>
            <a:pPr marL="82296" lvl="0" indent="0">
              <a:buNone/>
            </a:pPr>
            <a:r>
              <a:rPr lang="en-US" dirty="0" smtClean="0"/>
              <a:t>2. a. Did </a:t>
            </a:r>
            <a:r>
              <a:rPr lang="en-US" dirty="0"/>
              <a:t>Emily go to college in California?</a:t>
            </a:r>
          </a:p>
          <a:p>
            <a:pPr marL="82296" indent="0">
              <a:buNone/>
            </a:pPr>
            <a:r>
              <a:rPr lang="en-US" dirty="0" smtClean="0"/>
              <a:t>    b. No</a:t>
            </a:r>
            <a:r>
              <a:rPr lang="en-US" dirty="0"/>
              <a:t>, she didn't. </a:t>
            </a:r>
            <a:r>
              <a:rPr lang="en-US" dirty="0" smtClean="0"/>
              <a:t>She </a:t>
            </a:r>
            <a:r>
              <a:rPr lang="en-US" b="1" u="sng" dirty="0" smtClean="0"/>
              <a:t>went</a:t>
            </a:r>
            <a:r>
              <a:rPr lang="en-US" dirty="0" smtClean="0"/>
              <a:t> to </a:t>
            </a:r>
            <a:r>
              <a:rPr lang="en-US" dirty="0"/>
              <a:t>school in New York.</a:t>
            </a:r>
          </a:p>
          <a:p>
            <a:pPr marL="82296" lvl="0" indent="0">
              <a:buNone/>
            </a:pPr>
            <a:r>
              <a:rPr lang="en-US" dirty="0" smtClean="0"/>
              <a:t>3. a. Where </a:t>
            </a:r>
            <a:r>
              <a:rPr lang="en-US" dirty="0"/>
              <a:t>did you see the movie?</a:t>
            </a:r>
          </a:p>
          <a:p>
            <a:pPr marL="82296" indent="0">
              <a:buNone/>
            </a:pPr>
            <a:r>
              <a:rPr lang="en-US" dirty="0" smtClean="0"/>
              <a:t>    b. I </a:t>
            </a:r>
            <a:r>
              <a:rPr lang="en-US" b="1" u="sng" dirty="0" smtClean="0"/>
              <a:t>saw</a:t>
            </a:r>
            <a:r>
              <a:rPr lang="en-US" dirty="0" smtClean="0"/>
              <a:t> it </a:t>
            </a:r>
            <a:r>
              <a:rPr lang="en-US" dirty="0"/>
              <a:t>at the theater near my house.</a:t>
            </a:r>
          </a:p>
          <a:p>
            <a:pPr marL="82296" lvl="0" indent="0">
              <a:buNone/>
            </a:pPr>
            <a:r>
              <a:rPr lang="en-US" dirty="0" smtClean="0"/>
              <a:t>4. a. Did </a:t>
            </a:r>
            <a:r>
              <a:rPr lang="en-US" dirty="0"/>
              <a:t>you get together </a:t>
            </a:r>
            <a:r>
              <a:rPr lang="en-US" dirty="0" smtClean="0"/>
              <a:t>with </a:t>
            </a:r>
            <a:r>
              <a:rPr lang="en-US" dirty="0"/>
              <a:t>your family for your birthday?</a:t>
            </a:r>
          </a:p>
          <a:p>
            <a:pPr marL="82296" indent="0">
              <a:buNone/>
            </a:pPr>
            <a:r>
              <a:rPr lang="en-US" dirty="0" smtClean="0"/>
              <a:t>    b. </a:t>
            </a:r>
            <a:r>
              <a:rPr lang="en-US" dirty="0"/>
              <a:t>No, </a:t>
            </a:r>
            <a:r>
              <a:rPr lang="en-US" dirty="0" smtClean="0"/>
              <a:t>we </a:t>
            </a:r>
            <a:r>
              <a:rPr lang="en-US" b="1" u="sng" dirty="0" smtClean="0"/>
              <a:t>didn't get</a:t>
            </a:r>
            <a:r>
              <a:rPr lang="en-US" b="1" dirty="0" smtClean="0"/>
              <a:t> </a:t>
            </a:r>
            <a:r>
              <a:rPr lang="en-US" dirty="0" smtClean="0"/>
              <a:t>together </a:t>
            </a:r>
            <a:r>
              <a:rPr lang="en-US" dirty="0"/>
              <a:t>because I was out of town.</a:t>
            </a:r>
          </a:p>
          <a:p>
            <a:pPr marL="82296" indent="0">
              <a:buNone/>
            </a:pPr>
            <a:r>
              <a:rPr lang="en-US" dirty="0" smtClean="0"/>
              <a:t>5. a. What </a:t>
            </a:r>
            <a:r>
              <a:rPr lang="en-US" dirty="0"/>
              <a:t>did Mike do yesterday?	</a:t>
            </a:r>
          </a:p>
          <a:p>
            <a:pPr marL="82296" indent="0">
              <a:buNone/>
            </a:pPr>
            <a:r>
              <a:rPr lang="en-US" dirty="0" smtClean="0"/>
              <a:t>    b  He </a:t>
            </a:r>
            <a:r>
              <a:rPr lang="en-US" b="1" u="sng" dirty="0" smtClean="0"/>
              <a:t>made</a:t>
            </a:r>
            <a:r>
              <a:rPr lang="en-US" dirty="0" smtClean="0"/>
              <a:t> dinner </a:t>
            </a:r>
            <a:r>
              <a:rPr lang="en-US" dirty="0"/>
              <a:t>for h</a:t>
            </a:r>
            <a:r>
              <a:rPr lang="en-US" dirty="0" smtClean="0"/>
              <a:t>is </a:t>
            </a:r>
            <a:r>
              <a:rPr lang="en-US" dirty="0"/>
              <a:t>family.</a:t>
            </a:r>
          </a:p>
          <a:p>
            <a:pPr marL="82296" indent="0">
              <a:buNone/>
            </a:pPr>
            <a:r>
              <a:rPr lang="en-US" dirty="0" smtClean="0"/>
              <a:t>6. </a:t>
            </a:r>
            <a:r>
              <a:rPr lang="en-US" dirty="0"/>
              <a:t>a Did you meet your friends at the party?</a:t>
            </a:r>
          </a:p>
          <a:p>
            <a:pPr marL="82296" indent="0">
              <a:buNone/>
            </a:pPr>
            <a:r>
              <a:rPr lang="en-US" dirty="0" smtClean="0"/>
              <a:t>    b Yes</a:t>
            </a:r>
            <a:r>
              <a:rPr lang="en-US" dirty="0"/>
              <a:t>, I did. </a:t>
            </a:r>
            <a:r>
              <a:rPr lang="en-US" dirty="0" smtClean="0"/>
              <a:t>I </a:t>
            </a:r>
            <a:r>
              <a:rPr lang="en-US" b="1" u="sng" dirty="0" smtClean="0"/>
              <a:t>met</a:t>
            </a:r>
            <a:r>
              <a:rPr lang="en-US" dirty="0" smtClean="0"/>
              <a:t> all </a:t>
            </a:r>
            <a:r>
              <a:rPr lang="en-US" dirty="0"/>
              <a:t>of my friends from </a:t>
            </a:r>
            <a:r>
              <a:rPr lang="en-US" dirty="0" smtClean="0"/>
              <a:t>college.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5213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23</a:t>
            </a:fld>
            <a:endParaRPr 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4" y="881063"/>
            <a:ext cx="7972425" cy="5443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91472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152400"/>
            <a:ext cx="7872984" cy="685800"/>
          </a:xfrm>
        </p:spPr>
        <p:txBody>
          <a:bodyPr>
            <a:normAutofit fontScale="90000"/>
          </a:bodyPr>
          <a:lstStyle/>
          <a:p>
            <a:pPr algn="r"/>
            <a:r>
              <a:rPr lang="en-US" b="1" dirty="0">
                <a:solidFill>
                  <a:srgbClr val="0000FF"/>
                </a:solidFill>
              </a:rPr>
              <a:t>GRAMMAR </a:t>
            </a:r>
            <a:r>
              <a:rPr lang="en-US" b="1" dirty="0" smtClean="0">
                <a:solidFill>
                  <a:srgbClr val="0000FF"/>
                </a:solidFill>
              </a:rPr>
              <a:t>3 </a:t>
            </a:r>
            <a:r>
              <a:rPr lang="en-US" b="1" dirty="0">
                <a:solidFill>
                  <a:srgbClr val="0000FF"/>
                </a:solidFill>
              </a:rPr>
              <a:t>(KEY)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838200"/>
            <a:ext cx="7872984" cy="5562600"/>
          </a:xfrm>
        </p:spPr>
        <p:txBody>
          <a:bodyPr>
            <a:normAutofit fontScale="62500" lnSpcReduction="20000"/>
          </a:bodyPr>
          <a:lstStyle/>
          <a:p>
            <a:pPr marL="82296" indent="0">
              <a:buNone/>
            </a:pPr>
            <a:r>
              <a:rPr lang="en-US" dirty="0" smtClean="0"/>
              <a:t>Luna: What </a:t>
            </a:r>
            <a:r>
              <a:rPr lang="en-US" b="1" dirty="0"/>
              <a:t>did you do </a:t>
            </a:r>
            <a:r>
              <a:rPr lang="en-US" dirty="0"/>
              <a:t>this weekend?</a:t>
            </a:r>
          </a:p>
          <a:p>
            <a:pPr marL="82296" indent="0">
              <a:buNone/>
            </a:pPr>
            <a:r>
              <a:rPr lang="en-US" dirty="0" smtClean="0"/>
              <a:t>Ken: On </a:t>
            </a:r>
            <a:r>
              <a:rPr lang="en-US" dirty="0"/>
              <a:t>Friday night, I </a:t>
            </a:r>
            <a:r>
              <a:rPr lang="en-US" b="1" dirty="0"/>
              <a:t>went</a:t>
            </a:r>
            <a:r>
              <a:rPr lang="en-US" dirty="0"/>
              <a:t> </a:t>
            </a:r>
            <a:r>
              <a:rPr lang="en-US" b="1" dirty="0"/>
              <a:t>out</a:t>
            </a:r>
            <a:r>
              <a:rPr lang="en-US" dirty="0"/>
              <a:t> to eat with my family.</a:t>
            </a:r>
          </a:p>
          <a:p>
            <a:pPr marL="82296" indent="0">
              <a:buNone/>
            </a:pPr>
            <a:r>
              <a:rPr lang="en-US" dirty="0" smtClean="0"/>
              <a:t>Luna: I </a:t>
            </a:r>
            <a:r>
              <a:rPr lang="en-US" b="1" dirty="0"/>
              <a:t>went</a:t>
            </a:r>
            <a:r>
              <a:rPr lang="en-US" dirty="0"/>
              <a:t> shopping with my sister. She </a:t>
            </a:r>
            <a:r>
              <a:rPr lang="en-US" b="1" dirty="0"/>
              <a:t>visited</a:t>
            </a:r>
            <a:r>
              <a:rPr lang="en-US" dirty="0"/>
              <a:t> us this weekend. </a:t>
            </a:r>
            <a:endParaRPr lang="en-US" dirty="0" smtClean="0"/>
          </a:p>
          <a:p>
            <a:pPr marL="82296" indent="0">
              <a:buNone/>
            </a:pPr>
            <a:r>
              <a:rPr lang="en-US" dirty="0" smtClean="0"/>
              <a:t>Ken: Great</a:t>
            </a:r>
            <a:r>
              <a:rPr lang="en-US" dirty="0"/>
              <a:t>! What </a:t>
            </a:r>
            <a:r>
              <a:rPr lang="en-US" b="1" dirty="0"/>
              <a:t>did you do </a:t>
            </a:r>
            <a:r>
              <a:rPr lang="en-US" dirty="0"/>
              <a:t>Saturday?</a:t>
            </a:r>
          </a:p>
          <a:p>
            <a:pPr marL="82296" indent="0">
              <a:buNone/>
            </a:pPr>
            <a:r>
              <a:rPr lang="en-US" dirty="0" smtClean="0"/>
              <a:t>Luna: We </a:t>
            </a:r>
            <a:r>
              <a:rPr lang="en-US" b="1" dirty="0"/>
              <a:t>got</a:t>
            </a:r>
            <a:r>
              <a:rPr lang="en-US" dirty="0"/>
              <a:t> together with some of her friends.</a:t>
            </a:r>
          </a:p>
          <a:p>
            <a:pPr marL="82296" indent="0">
              <a:buNone/>
            </a:pPr>
            <a:r>
              <a:rPr lang="en-US" dirty="0" smtClean="0"/>
              <a:t>Ken: I </a:t>
            </a:r>
            <a:r>
              <a:rPr lang="en-US" b="1" dirty="0"/>
              <a:t>went</a:t>
            </a:r>
            <a:r>
              <a:rPr lang="en-US" dirty="0"/>
              <a:t> to the gym in the morning, and I </a:t>
            </a:r>
            <a:r>
              <a:rPr lang="en-US" b="1" dirty="0"/>
              <a:t>went</a:t>
            </a:r>
            <a:r>
              <a:rPr lang="en-US" dirty="0"/>
              <a:t> to a baseball game Saturday evening.</a:t>
            </a:r>
          </a:p>
          <a:p>
            <a:pPr marL="82296" indent="0">
              <a:buNone/>
            </a:pPr>
            <a:r>
              <a:rPr lang="en-US" dirty="0" smtClean="0"/>
              <a:t>Luna: We </a:t>
            </a:r>
            <a:r>
              <a:rPr lang="en-US" b="1" dirty="0"/>
              <a:t>stayed</a:t>
            </a:r>
            <a:r>
              <a:rPr lang="en-US" dirty="0"/>
              <a:t> home Saturday evening. </a:t>
            </a:r>
            <a:endParaRPr lang="en-US" dirty="0" smtClean="0"/>
          </a:p>
          <a:p>
            <a:pPr marL="82296" indent="0">
              <a:buNone/>
            </a:pPr>
            <a:r>
              <a:rPr lang="en-US" dirty="0" smtClean="0"/>
              <a:t>Ken: </a:t>
            </a:r>
            <a:r>
              <a:rPr lang="en-US" b="1" dirty="0" smtClean="0"/>
              <a:t>Did </a:t>
            </a:r>
            <a:r>
              <a:rPr lang="en-US" b="1" dirty="0"/>
              <a:t>you have </a:t>
            </a:r>
            <a:r>
              <a:rPr lang="en-US" dirty="0"/>
              <a:t>fun?</a:t>
            </a:r>
          </a:p>
          <a:p>
            <a:pPr marL="82296" indent="0">
              <a:buNone/>
            </a:pPr>
            <a:r>
              <a:rPr lang="en-US" dirty="0" smtClean="0"/>
              <a:t>Luna: Actually</a:t>
            </a:r>
            <a:r>
              <a:rPr lang="en-US" dirty="0"/>
              <a:t>, no, I didn’t. My aunt </a:t>
            </a:r>
            <a:r>
              <a:rPr lang="en-US" b="1" dirty="0"/>
              <a:t>had</a:t>
            </a:r>
            <a:r>
              <a:rPr lang="en-US" dirty="0"/>
              <a:t> dinner with us. And I </a:t>
            </a:r>
            <a:r>
              <a:rPr lang="en-US" b="1" dirty="0"/>
              <a:t>had to </a:t>
            </a:r>
            <a:r>
              <a:rPr lang="en-US" dirty="0"/>
              <a:t>look at all the photos from her </a:t>
            </a:r>
            <a:r>
              <a:rPr lang="en-US" dirty="0" smtClean="0"/>
              <a:t>vacation</a:t>
            </a:r>
            <a:r>
              <a:rPr lang="en-US" dirty="0"/>
              <a:t>.</a:t>
            </a:r>
          </a:p>
          <a:p>
            <a:pPr marL="82296" indent="0">
              <a:buNone/>
            </a:pPr>
            <a:r>
              <a:rPr lang="en-US" dirty="0" smtClean="0"/>
              <a:t>Ken: You’re </a:t>
            </a:r>
            <a:r>
              <a:rPr lang="en-US" dirty="0"/>
              <a:t>right. Looking at other people’s photos is not fun...not at all! </a:t>
            </a:r>
            <a:endParaRPr lang="en-US" dirty="0" smtClean="0"/>
          </a:p>
          <a:p>
            <a:pPr marL="82296" indent="0">
              <a:buNone/>
            </a:pPr>
            <a:r>
              <a:rPr lang="en-US" dirty="0" smtClean="0"/>
              <a:t>Luna: That’s </a:t>
            </a:r>
            <a:r>
              <a:rPr lang="en-US" dirty="0"/>
              <a:t>for sure. But Sunday we </a:t>
            </a:r>
            <a:r>
              <a:rPr lang="en-US" b="1" dirty="0"/>
              <a:t>went</a:t>
            </a:r>
            <a:r>
              <a:rPr lang="en-US" dirty="0"/>
              <a:t> to the park and </a:t>
            </a:r>
            <a:r>
              <a:rPr lang="en-US" b="1" dirty="0"/>
              <a:t>had</a:t>
            </a:r>
            <a:r>
              <a:rPr lang="en-US" dirty="0"/>
              <a:t> a fun </a:t>
            </a:r>
            <a:r>
              <a:rPr lang="en-US" dirty="0" smtClean="0"/>
              <a:t>picnic. </a:t>
            </a:r>
            <a:r>
              <a:rPr lang="en-US" dirty="0"/>
              <a:t>We even </a:t>
            </a:r>
            <a:r>
              <a:rPr lang="en-US" b="1" dirty="0"/>
              <a:t>took</a:t>
            </a:r>
            <a:r>
              <a:rPr lang="en-US" dirty="0"/>
              <a:t> lots of great photos.</a:t>
            </a:r>
          </a:p>
          <a:p>
            <a:pPr marL="82296" indent="0">
              <a:buNone/>
            </a:pPr>
            <a:r>
              <a:rPr lang="en-US" dirty="0" smtClean="0"/>
              <a:t>Ken: That’s </a:t>
            </a:r>
            <a:r>
              <a:rPr lang="en-US" dirty="0"/>
              <a:t>a great way to finish the weekend.</a:t>
            </a:r>
          </a:p>
          <a:p>
            <a:pPr marL="82296" indent="0">
              <a:buNone/>
            </a:pPr>
            <a:r>
              <a:rPr lang="en-US" dirty="0" smtClean="0"/>
              <a:t>Luna: Hey</a:t>
            </a:r>
            <a:r>
              <a:rPr lang="en-US" dirty="0"/>
              <a:t>, I have the photos from our </a:t>
            </a:r>
            <a:r>
              <a:rPr lang="en-US" dirty="0" smtClean="0"/>
              <a:t>picnic </a:t>
            </a:r>
            <a:r>
              <a:rPr lang="en-US" dirty="0"/>
              <a:t>on my phone. Here...take a look.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3356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25</a:t>
            </a:fld>
            <a:endParaRPr 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685800"/>
            <a:ext cx="77724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15094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26</a:t>
            </a:fld>
            <a:endParaRPr 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1" y="152400"/>
            <a:ext cx="8305800" cy="6052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150738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52400"/>
            <a:ext cx="7872984" cy="792162"/>
          </a:xfrm>
        </p:spPr>
        <p:txBody>
          <a:bodyPr/>
          <a:lstStyle/>
          <a:p>
            <a:r>
              <a:rPr lang="en-US" sz="4400" b="1" dirty="0">
                <a:solidFill>
                  <a:srgbClr val="0000FF"/>
                </a:solidFill>
              </a:rPr>
              <a:t>New words: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914400"/>
            <a:ext cx="7872984" cy="5562600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en-US" b="1" dirty="0" smtClean="0"/>
              <a:t>1. </a:t>
            </a:r>
            <a:r>
              <a:rPr lang="en-US" sz="3600" b="1" dirty="0" smtClean="0"/>
              <a:t>paid (</a:t>
            </a:r>
            <a:r>
              <a:rPr lang="en-US" sz="3600" b="1" dirty="0" err="1" smtClean="0"/>
              <a:t>adj</a:t>
            </a:r>
            <a:r>
              <a:rPr lang="en-US" sz="3600" b="1" dirty="0" smtClean="0"/>
              <a:t>): </a:t>
            </a:r>
            <a:r>
              <a:rPr lang="en-US" sz="3600" b="1" dirty="0"/>
              <a:t>being given money for something:</a:t>
            </a:r>
            <a:endParaRPr lang="en-US" sz="3600" b="1" dirty="0" smtClean="0"/>
          </a:p>
          <a:p>
            <a:pPr marL="82296" indent="0">
              <a:buNone/>
            </a:pPr>
            <a:r>
              <a:rPr lang="en-US" b="1" dirty="0" smtClean="0"/>
              <a:t>2. </a:t>
            </a:r>
            <a:r>
              <a:rPr lang="en-US" sz="3600" b="1" dirty="0"/>
              <a:t>d</a:t>
            </a:r>
            <a:r>
              <a:rPr lang="en-US" sz="3600" b="1" dirty="0" smtClean="0"/>
              <a:t>epend /</a:t>
            </a:r>
            <a:r>
              <a:rPr lang="en-US" sz="3600" b="1" dirty="0" err="1"/>
              <a:t>dɪˈpend</a:t>
            </a:r>
            <a:r>
              <a:rPr lang="en-US" sz="3600" b="1" dirty="0" smtClean="0"/>
              <a:t>/ (v): to </a:t>
            </a:r>
            <a:r>
              <a:rPr lang="en-US" sz="3600" b="1" dirty="0"/>
              <a:t>be influenced or determined by something else</a:t>
            </a:r>
            <a:r>
              <a:rPr lang="en-US" sz="3600" dirty="0"/>
              <a:t>:</a:t>
            </a:r>
          </a:p>
          <a:p>
            <a:pPr marL="82296" indent="0">
              <a:buNone/>
            </a:pPr>
            <a:r>
              <a:rPr lang="en-US" sz="3600" dirty="0" err="1" smtClean="0"/>
              <a:t>Exs</a:t>
            </a:r>
            <a:r>
              <a:rPr lang="en-US" sz="3600" dirty="0" smtClean="0"/>
              <a:t>: All </a:t>
            </a:r>
            <a:r>
              <a:rPr lang="en-US" sz="3600" dirty="0"/>
              <a:t>of this </a:t>
            </a:r>
            <a:r>
              <a:rPr lang="en-US" sz="3600" u="sng" dirty="0"/>
              <a:t>depends on</a:t>
            </a:r>
            <a:r>
              <a:rPr lang="en-US" sz="3600" dirty="0"/>
              <a:t> how the test is constructed.</a:t>
            </a:r>
          </a:p>
          <a:p>
            <a:pPr marL="82296" indent="0">
              <a:buNone/>
            </a:pPr>
            <a:r>
              <a:rPr lang="en-US" sz="3600" dirty="0"/>
              <a:t>“Do you eat out at lunchtime?” “Well, it </a:t>
            </a:r>
            <a:r>
              <a:rPr lang="en-US" sz="3600" u="sng" dirty="0"/>
              <a:t>depends</a:t>
            </a:r>
            <a:r>
              <a:rPr lang="en-US" sz="3600" dirty="0"/>
              <a:t>. I usually bring lunch, but sometimes I go out</a:t>
            </a:r>
            <a:r>
              <a:rPr lang="en-US" sz="3600" dirty="0" smtClean="0"/>
              <a:t>.”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987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52400"/>
            <a:ext cx="7872984" cy="685800"/>
          </a:xfrm>
        </p:spPr>
        <p:txBody>
          <a:bodyPr>
            <a:normAutofit fontScale="90000"/>
          </a:bodyPr>
          <a:lstStyle/>
          <a:p>
            <a:r>
              <a:rPr lang="en-US" sz="4000" b="1" dirty="0">
                <a:solidFill>
                  <a:srgbClr val="0000FF"/>
                </a:solidFill>
              </a:rPr>
              <a:t>New words: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838200"/>
            <a:ext cx="7872984" cy="54102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4000" b="1" dirty="0" smtClean="0"/>
              <a:t>3. require UK  </a:t>
            </a:r>
            <a:r>
              <a:rPr lang="en-US" sz="4000" b="1" dirty="0"/>
              <a:t>/</a:t>
            </a:r>
            <a:r>
              <a:rPr lang="en-US" sz="4000" b="1" dirty="0" err="1"/>
              <a:t>rɪˈkwaɪər</a:t>
            </a:r>
            <a:r>
              <a:rPr lang="en-US" sz="4000" b="1" dirty="0"/>
              <a:t>/ US  /</a:t>
            </a:r>
            <a:r>
              <a:rPr lang="en-US" sz="4000" b="1" dirty="0" err="1"/>
              <a:t>rɪˈkwaɪr</a:t>
            </a:r>
            <a:r>
              <a:rPr lang="en-US" sz="4000" b="1" dirty="0" smtClean="0"/>
              <a:t>/ (v): to </a:t>
            </a:r>
            <a:r>
              <a:rPr lang="en-US" sz="4000" b="1" dirty="0"/>
              <a:t>need something or make something necessary:</a:t>
            </a:r>
          </a:p>
          <a:p>
            <a:pPr marL="82296" indent="0">
              <a:buNone/>
            </a:pPr>
            <a:r>
              <a:rPr lang="en-US" sz="4000" dirty="0" err="1" smtClean="0"/>
              <a:t>Exs</a:t>
            </a:r>
            <a:r>
              <a:rPr lang="en-US" sz="4000" dirty="0" smtClean="0"/>
              <a:t>: Please </a:t>
            </a:r>
            <a:r>
              <a:rPr lang="en-US" sz="4000" dirty="0"/>
              <a:t>call this number if you </a:t>
            </a:r>
            <a:r>
              <a:rPr lang="en-US" sz="4000" u="sng" dirty="0"/>
              <a:t>require</a:t>
            </a:r>
            <a:r>
              <a:rPr lang="en-US" sz="4000" dirty="0"/>
              <a:t> any further information.</a:t>
            </a:r>
          </a:p>
          <a:p>
            <a:pPr marL="82296" indent="0">
              <a:buNone/>
            </a:pPr>
            <a:r>
              <a:rPr lang="en-US" sz="4000" dirty="0"/>
              <a:t>Skiing at 80 miles per hour </a:t>
            </a:r>
            <a:r>
              <a:rPr lang="en-US" sz="4000" u="sng" dirty="0"/>
              <a:t>requires</a:t>
            </a:r>
            <a:r>
              <a:rPr lang="en-US" sz="4000" dirty="0"/>
              <a:t> total </a:t>
            </a:r>
            <a:r>
              <a:rPr lang="en-US" sz="4000" dirty="0" smtClean="0"/>
              <a:t>concentration.</a:t>
            </a:r>
          </a:p>
          <a:p>
            <a:pPr marL="82296" indent="0">
              <a:buNone/>
            </a:pPr>
            <a:endParaRPr lang="en-US" dirty="0"/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444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639762"/>
          </a:xfrm>
        </p:spPr>
        <p:txBody>
          <a:bodyPr>
            <a:normAutofit fontScale="90000"/>
          </a:bodyPr>
          <a:lstStyle/>
          <a:p>
            <a:r>
              <a:rPr lang="en-US" sz="4400" b="1" dirty="0">
                <a:solidFill>
                  <a:srgbClr val="0000FF"/>
                </a:solidFill>
              </a:rPr>
              <a:t>New words: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990600"/>
            <a:ext cx="7872984" cy="5257800"/>
          </a:xfrm>
        </p:spPr>
        <p:txBody>
          <a:bodyPr/>
          <a:lstStyle/>
          <a:p>
            <a:pPr marL="82296" indent="0">
              <a:buNone/>
            </a:pPr>
            <a:r>
              <a:rPr lang="en-US" sz="3400" b="1" dirty="0"/>
              <a:t>4. government UK  /ˈ</a:t>
            </a:r>
            <a:r>
              <a:rPr lang="en-US" sz="3400" b="1" dirty="0" err="1"/>
              <a:t>ɡʌv.ən.mənt</a:t>
            </a:r>
            <a:r>
              <a:rPr lang="en-US" sz="3400" b="1" dirty="0"/>
              <a:t>/ /ˈ</a:t>
            </a:r>
            <a:r>
              <a:rPr lang="en-US" sz="3400" b="1" dirty="0" err="1"/>
              <a:t>ɡʌv.əm.mənt</a:t>
            </a:r>
            <a:r>
              <a:rPr lang="en-US" sz="3400" b="1" dirty="0"/>
              <a:t>/ US  /ˈ</a:t>
            </a:r>
            <a:r>
              <a:rPr lang="en-US" sz="3400" b="1" dirty="0" err="1"/>
              <a:t>ɡʌv.ɚn.mənt</a:t>
            </a:r>
            <a:r>
              <a:rPr lang="en-US" sz="3400" b="1" dirty="0"/>
              <a:t>/ (n): the group of people who officially control a country:</a:t>
            </a:r>
          </a:p>
          <a:p>
            <a:pPr marL="82296" indent="0">
              <a:buNone/>
            </a:pPr>
            <a:r>
              <a:rPr lang="en-US" sz="3400" dirty="0" err="1"/>
              <a:t>Exs</a:t>
            </a:r>
            <a:r>
              <a:rPr lang="en-US" sz="3400" dirty="0"/>
              <a:t>: The </a:t>
            </a:r>
            <a:r>
              <a:rPr lang="en-US" sz="3400" u="sng" dirty="0" smtClean="0"/>
              <a:t>government</a:t>
            </a:r>
            <a:r>
              <a:rPr lang="en-US" sz="3400" dirty="0" smtClean="0"/>
              <a:t> </a:t>
            </a:r>
            <a:r>
              <a:rPr lang="en-US" sz="3400" dirty="0"/>
              <a:t>is/are expected to announce its/their tax proposals today.</a:t>
            </a:r>
          </a:p>
          <a:p>
            <a:pPr marL="82296" indent="0">
              <a:buNone/>
            </a:pPr>
            <a:r>
              <a:rPr lang="en-US" sz="3400" dirty="0"/>
              <a:t>The minister has announced that there will be no change in </a:t>
            </a:r>
            <a:r>
              <a:rPr lang="en-US" sz="3400" u="sng" dirty="0"/>
              <a:t>government</a:t>
            </a:r>
            <a:r>
              <a:rPr lang="en-US" sz="3400" dirty="0"/>
              <a:t> policy.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3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76200"/>
            <a:ext cx="7872984" cy="762000"/>
          </a:xfrm>
        </p:spPr>
        <p:txBody>
          <a:bodyPr>
            <a:normAutofit/>
          </a:bodyPr>
          <a:lstStyle/>
          <a:p>
            <a:r>
              <a:rPr lang="en-US" sz="4400" b="1" dirty="0">
                <a:solidFill>
                  <a:srgbClr val="0000FF"/>
                </a:solidFill>
              </a:rPr>
              <a:t>New words: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838200"/>
            <a:ext cx="7872984" cy="5181600"/>
          </a:xfrm>
        </p:spPr>
        <p:txBody>
          <a:bodyPr>
            <a:normAutofit fontScale="62500" lnSpcReduction="20000"/>
          </a:bodyPr>
          <a:lstStyle/>
          <a:p>
            <a:pPr marL="82296" indent="0">
              <a:buNone/>
            </a:pPr>
            <a:r>
              <a:rPr lang="en-US" sz="5400" dirty="0" smtClean="0"/>
              <a:t>5. </a:t>
            </a:r>
            <a:r>
              <a:rPr lang="en-US" sz="5400" dirty="0"/>
              <a:t>e</a:t>
            </a:r>
            <a:r>
              <a:rPr lang="en-US" sz="5400" dirty="0" smtClean="0"/>
              <a:t>mployer UK  </a:t>
            </a:r>
            <a:r>
              <a:rPr lang="en-US" sz="5400" dirty="0"/>
              <a:t>/</a:t>
            </a:r>
            <a:r>
              <a:rPr lang="en-US" sz="5400" dirty="0" err="1"/>
              <a:t>ɪmˈplɔɪ.ər</a:t>
            </a:r>
            <a:r>
              <a:rPr lang="en-US" sz="5400" dirty="0"/>
              <a:t>/ US  /</a:t>
            </a:r>
            <a:r>
              <a:rPr lang="en-US" sz="5400" dirty="0" err="1"/>
              <a:t>ɪmˈplɔɪ.ɚ</a:t>
            </a:r>
            <a:r>
              <a:rPr lang="en-US" sz="5400" dirty="0" smtClean="0"/>
              <a:t>/ (n): </a:t>
            </a:r>
            <a:r>
              <a:rPr lang="en-US" sz="5400" b="1" dirty="0" smtClean="0"/>
              <a:t>a </a:t>
            </a:r>
            <a:r>
              <a:rPr lang="en-US" sz="5400" b="1" dirty="0"/>
              <a:t>person or organization that employs people</a:t>
            </a:r>
            <a:r>
              <a:rPr lang="en-US" sz="5400" dirty="0"/>
              <a:t>:</a:t>
            </a:r>
          </a:p>
          <a:p>
            <a:pPr marL="82296" indent="0">
              <a:buNone/>
            </a:pPr>
            <a:r>
              <a:rPr lang="en-US" sz="5400" dirty="0" err="1" smtClean="0"/>
              <a:t>Exs</a:t>
            </a:r>
            <a:r>
              <a:rPr lang="en-US" sz="5400" dirty="0" smtClean="0"/>
              <a:t>: We </a:t>
            </a:r>
            <a:r>
              <a:rPr lang="en-US" sz="5400" dirty="0"/>
              <a:t>need a reference from your former </a:t>
            </a:r>
            <a:r>
              <a:rPr lang="en-US" sz="5400" u="sng" dirty="0"/>
              <a:t>employer</a:t>
            </a:r>
            <a:r>
              <a:rPr lang="en-US" sz="5400" dirty="0"/>
              <a:t>.</a:t>
            </a:r>
          </a:p>
          <a:p>
            <a:pPr marL="82296" indent="0">
              <a:buNone/>
            </a:pPr>
            <a:r>
              <a:rPr lang="en-US" sz="5400" dirty="0" smtClean="0"/>
              <a:t>She </a:t>
            </a:r>
            <a:r>
              <a:rPr lang="en-US" sz="5400" dirty="0"/>
              <a:t>was fired after she was caught stealing from her </a:t>
            </a:r>
            <a:r>
              <a:rPr lang="en-US" sz="5400" u="sng" dirty="0"/>
              <a:t>employer</a:t>
            </a:r>
            <a:r>
              <a:rPr lang="en-US" sz="5400" dirty="0"/>
              <a:t>.</a:t>
            </a:r>
          </a:p>
          <a:p>
            <a:pPr marL="82296" indent="0">
              <a:buNone/>
            </a:pPr>
            <a:r>
              <a:rPr lang="en-US" sz="5400" dirty="0"/>
              <a:t>He gets paid a good wage, because he works for a fair </a:t>
            </a:r>
            <a:r>
              <a:rPr lang="en-US" sz="5400" u="sng" dirty="0"/>
              <a:t>employer</a:t>
            </a:r>
            <a:r>
              <a:rPr lang="en-US" sz="5400" dirty="0"/>
              <a:t>.</a:t>
            </a:r>
          </a:p>
          <a:p>
            <a:pPr marL="82296" indent="0">
              <a:buNone/>
            </a:pPr>
            <a:r>
              <a:rPr lang="en-US" sz="5400" dirty="0" smtClean="0"/>
              <a:t>I'm </a:t>
            </a:r>
            <a:r>
              <a:rPr lang="en-US" sz="5400" dirty="0"/>
              <a:t>very lucky - I love my job and Geoff really is the ideal </a:t>
            </a:r>
            <a:r>
              <a:rPr lang="en-US" sz="5400" u="sng" dirty="0"/>
              <a:t>employer</a:t>
            </a:r>
            <a:r>
              <a:rPr lang="en-US" sz="5400" dirty="0"/>
              <a:t>.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128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76200"/>
            <a:ext cx="7872984" cy="685800"/>
          </a:xfrm>
        </p:spPr>
        <p:txBody>
          <a:bodyPr>
            <a:normAutofit fontScale="90000"/>
          </a:bodyPr>
          <a:lstStyle/>
          <a:p>
            <a:r>
              <a:rPr lang="en-US" sz="4000" b="1" dirty="0">
                <a:solidFill>
                  <a:srgbClr val="0000FF"/>
                </a:solidFill>
              </a:rPr>
              <a:t>New words: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914400"/>
            <a:ext cx="7872984" cy="5334000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en-US" dirty="0" smtClean="0"/>
              <a:t>6</a:t>
            </a:r>
            <a:r>
              <a:rPr lang="en-US" dirty="0"/>
              <a:t>. e</a:t>
            </a:r>
            <a:r>
              <a:rPr lang="en-US" dirty="0" smtClean="0"/>
              <a:t>mployee UK  </a:t>
            </a:r>
            <a:r>
              <a:rPr lang="en-US" dirty="0"/>
              <a:t>/</a:t>
            </a:r>
            <a:r>
              <a:rPr lang="en-US" dirty="0" err="1"/>
              <a:t>ɪmˈplɔɪ.i</a:t>
            </a:r>
            <a:r>
              <a:rPr lang="en-US" dirty="0"/>
              <a:t>ː/ /ˌ</a:t>
            </a:r>
            <a:r>
              <a:rPr lang="en-US" dirty="0" err="1"/>
              <a:t>em.plɔɪˈi</a:t>
            </a:r>
            <a:r>
              <a:rPr lang="en-US" dirty="0"/>
              <a:t>ː/ US  /</a:t>
            </a:r>
            <a:r>
              <a:rPr lang="en-US" dirty="0" err="1"/>
              <a:t>ɪmˈplɔɪ.i</a:t>
            </a:r>
            <a:r>
              <a:rPr lang="en-US" dirty="0"/>
              <a:t>ː/ /ˌ</a:t>
            </a:r>
            <a:r>
              <a:rPr lang="en-US" dirty="0" err="1"/>
              <a:t>em.plɔɪˈi</a:t>
            </a:r>
            <a:r>
              <a:rPr lang="en-US" dirty="0"/>
              <a:t>ː</a:t>
            </a:r>
            <a:r>
              <a:rPr lang="en-US" dirty="0" smtClean="0"/>
              <a:t>/ (n): someone </a:t>
            </a:r>
            <a:r>
              <a:rPr lang="en-US" dirty="0"/>
              <a:t>who is paid to work for someone else</a:t>
            </a:r>
            <a:r>
              <a:rPr lang="en-US" dirty="0" smtClean="0"/>
              <a:t>:</a:t>
            </a:r>
          </a:p>
          <a:p>
            <a:pPr marL="82296" indent="0">
              <a:buNone/>
            </a:pPr>
            <a:r>
              <a:rPr lang="en-US" dirty="0" err="1" smtClean="0"/>
              <a:t>Exs</a:t>
            </a:r>
            <a:r>
              <a:rPr lang="en-US" dirty="0" smtClean="0"/>
              <a:t>:</a:t>
            </a:r>
            <a:endParaRPr lang="en-US" dirty="0"/>
          </a:p>
          <a:p>
            <a:pPr marL="82296" indent="0">
              <a:buNone/>
            </a:pPr>
            <a:r>
              <a:rPr lang="en-US" dirty="0" smtClean="0"/>
              <a:t>If </a:t>
            </a:r>
            <a:r>
              <a:rPr lang="en-US" dirty="0"/>
              <a:t>any </a:t>
            </a:r>
            <a:r>
              <a:rPr lang="en-US" u="sng" dirty="0"/>
              <a:t>employee</a:t>
            </a:r>
            <a:r>
              <a:rPr lang="en-US" dirty="0"/>
              <a:t> needs to take time off, s/he should contact the Personnel Department.</a:t>
            </a:r>
          </a:p>
          <a:p>
            <a:pPr marL="82296" indent="0">
              <a:buNone/>
            </a:pPr>
            <a:r>
              <a:rPr lang="en-US" dirty="0"/>
              <a:t>Annabel has been a hardworking and responsible </a:t>
            </a:r>
            <a:r>
              <a:rPr lang="en-US" u="sng" dirty="0"/>
              <a:t>employee</a:t>
            </a:r>
            <a:r>
              <a:rPr lang="en-US" dirty="0"/>
              <a:t>.</a:t>
            </a:r>
          </a:p>
          <a:p>
            <a:pPr marL="82296" indent="0">
              <a:buNone/>
            </a:pPr>
            <a:r>
              <a:rPr lang="en-US" dirty="0"/>
              <a:t>The police want to interview every </a:t>
            </a:r>
            <a:r>
              <a:rPr lang="en-US" u="sng" dirty="0"/>
              <a:t>employee</a:t>
            </a:r>
            <a:r>
              <a:rPr lang="en-US" dirty="0"/>
              <a:t> about the theft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799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76200"/>
            <a:ext cx="7872984" cy="838200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rgbClr val="0000FF"/>
                </a:solidFill>
              </a:rPr>
              <a:t>New words: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1066800"/>
            <a:ext cx="7872984" cy="23622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4000" b="1" dirty="0" smtClean="0"/>
              <a:t>7. Austrian UK  </a:t>
            </a:r>
            <a:r>
              <a:rPr lang="en-US" sz="4000" b="1" dirty="0"/>
              <a:t>/ˈɒ.</a:t>
            </a:r>
            <a:r>
              <a:rPr lang="en-US" sz="4000" b="1" dirty="0" err="1"/>
              <a:t>stri</a:t>
            </a:r>
            <a:r>
              <a:rPr lang="en-US" sz="4000" b="1" dirty="0"/>
              <a:t>ː.</a:t>
            </a:r>
            <a:r>
              <a:rPr lang="en-US" sz="4000" b="1" dirty="0" err="1"/>
              <a:t>ən</a:t>
            </a:r>
            <a:r>
              <a:rPr lang="en-US" sz="4000" b="1" dirty="0"/>
              <a:t>/ US  /ˈɔː.</a:t>
            </a:r>
            <a:r>
              <a:rPr lang="en-US" sz="4000" b="1" dirty="0" err="1"/>
              <a:t>striːən</a:t>
            </a:r>
            <a:r>
              <a:rPr lang="en-US" sz="4000" b="1" dirty="0" smtClean="0"/>
              <a:t>/ (</a:t>
            </a:r>
            <a:r>
              <a:rPr lang="en-US" sz="4000" b="1" dirty="0" err="1" smtClean="0"/>
              <a:t>adj</a:t>
            </a:r>
            <a:r>
              <a:rPr lang="en-US" sz="4000" b="1" dirty="0" smtClean="0"/>
              <a:t>): belonging </a:t>
            </a:r>
            <a:r>
              <a:rPr lang="en-US" sz="4000" b="1" dirty="0"/>
              <a:t>to or relating to Austria or its </a:t>
            </a:r>
            <a:r>
              <a:rPr lang="en-US" sz="4000" b="1" dirty="0" smtClean="0"/>
              <a:t>people</a:t>
            </a:r>
          </a:p>
          <a:p>
            <a:pPr marL="82296" indent="0">
              <a:buNone/>
            </a:pPr>
            <a:endParaRPr lang="en-US" sz="4000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32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676400" y="3505200"/>
            <a:ext cx="75438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/>
              <a:t>8. Austrian UK  </a:t>
            </a:r>
            <a:r>
              <a:rPr lang="en-US" sz="4000" b="1" dirty="0"/>
              <a:t>/ˈɒ.</a:t>
            </a:r>
            <a:r>
              <a:rPr lang="en-US" sz="4000" b="1" dirty="0" err="1"/>
              <a:t>stri</a:t>
            </a:r>
            <a:r>
              <a:rPr lang="en-US" sz="4000" b="1" dirty="0"/>
              <a:t>ː.</a:t>
            </a:r>
            <a:r>
              <a:rPr lang="en-US" sz="4000" b="1" dirty="0" err="1"/>
              <a:t>ən</a:t>
            </a:r>
            <a:r>
              <a:rPr lang="en-US" sz="4000" b="1" dirty="0"/>
              <a:t>/ US  /ˈɔː.</a:t>
            </a:r>
            <a:r>
              <a:rPr lang="en-US" sz="4000" b="1" dirty="0" err="1"/>
              <a:t>striːən</a:t>
            </a:r>
            <a:r>
              <a:rPr lang="en-US" sz="4000" b="1" dirty="0" smtClean="0"/>
              <a:t>/  (n): a </a:t>
            </a:r>
            <a:r>
              <a:rPr lang="en-US" sz="4000" b="1" dirty="0"/>
              <a:t>person from Austria</a:t>
            </a:r>
          </a:p>
        </p:txBody>
      </p:sp>
    </p:spTree>
    <p:extLst>
      <p:ext uri="{BB962C8B-B14F-4D97-AF65-F5344CB8AC3E}">
        <p14:creationId xmlns:p14="http://schemas.microsoft.com/office/powerpoint/2010/main" val="761634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76200"/>
            <a:ext cx="7872984" cy="762000"/>
          </a:xfrm>
        </p:spPr>
        <p:txBody>
          <a:bodyPr>
            <a:normAutofit/>
          </a:bodyPr>
          <a:lstStyle/>
          <a:p>
            <a:r>
              <a:rPr lang="en-US" sz="4400" b="1" dirty="0">
                <a:solidFill>
                  <a:srgbClr val="0000FF"/>
                </a:solidFill>
              </a:rPr>
              <a:t>New words: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990600"/>
            <a:ext cx="7872984" cy="5257800"/>
          </a:xfrm>
        </p:spPr>
        <p:txBody>
          <a:bodyPr>
            <a:noAutofit/>
          </a:bodyPr>
          <a:lstStyle/>
          <a:p>
            <a:pPr marL="82296" indent="0">
              <a:buNone/>
            </a:pPr>
            <a:r>
              <a:rPr lang="en-US" sz="3600" b="1" dirty="0"/>
              <a:t>9. p</a:t>
            </a:r>
            <a:r>
              <a:rPr lang="en-US" sz="3600" b="1" dirty="0" smtClean="0"/>
              <a:t>erform UK  </a:t>
            </a:r>
            <a:r>
              <a:rPr lang="en-US" sz="3600" b="1" dirty="0"/>
              <a:t>/</a:t>
            </a:r>
            <a:r>
              <a:rPr lang="en-US" sz="3600" b="1" dirty="0" err="1"/>
              <a:t>pəˈfɔːm</a:t>
            </a:r>
            <a:r>
              <a:rPr lang="en-US" sz="3600" b="1" dirty="0"/>
              <a:t>/ US  /</a:t>
            </a:r>
            <a:r>
              <a:rPr lang="en-US" sz="3600" b="1" dirty="0" err="1"/>
              <a:t>pɚˈfɔːrm</a:t>
            </a:r>
            <a:r>
              <a:rPr lang="en-US" sz="3600" b="1" dirty="0" smtClean="0"/>
              <a:t>/ (v): to </a:t>
            </a:r>
            <a:r>
              <a:rPr lang="en-US" sz="3600" b="1" dirty="0"/>
              <a:t>do an action or piece of work</a:t>
            </a:r>
            <a:r>
              <a:rPr lang="en-US" sz="3600" b="1" dirty="0" smtClean="0"/>
              <a:t>:</a:t>
            </a:r>
          </a:p>
          <a:p>
            <a:pPr marL="82296" indent="0">
              <a:buNone/>
            </a:pPr>
            <a:r>
              <a:rPr lang="en-US" sz="3600" dirty="0" err="1" smtClean="0"/>
              <a:t>Exs</a:t>
            </a:r>
            <a:r>
              <a:rPr lang="en-US" sz="3600" dirty="0" smtClean="0"/>
              <a:t>: Computers </a:t>
            </a:r>
            <a:r>
              <a:rPr lang="en-US" sz="3600" dirty="0"/>
              <a:t>can </a:t>
            </a:r>
            <a:r>
              <a:rPr lang="en-US" sz="3600" u="sng" dirty="0"/>
              <a:t>perform</a:t>
            </a:r>
            <a:r>
              <a:rPr lang="en-US" sz="3600" dirty="0"/>
              <a:t> a variety of tasks.</a:t>
            </a:r>
          </a:p>
          <a:p>
            <a:pPr marL="82296" indent="0">
              <a:buNone/>
            </a:pPr>
            <a:r>
              <a:rPr lang="en-US" sz="3600" dirty="0"/>
              <a:t>The operation will be </a:t>
            </a:r>
            <a:r>
              <a:rPr lang="en-US" sz="3600" u="sng" dirty="0"/>
              <a:t>performed</a:t>
            </a:r>
            <a:r>
              <a:rPr lang="en-US" sz="3600" dirty="0"/>
              <a:t> next week.</a:t>
            </a:r>
          </a:p>
          <a:p>
            <a:pPr marL="82296" indent="0">
              <a:buNone/>
            </a:pPr>
            <a:r>
              <a:rPr lang="en-US" sz="3600" dirty="0"/>
              <a:t>Most of the students </a:t>
            </a:r>
            <a:r>
              <a:rPr lang="en-US" sz="3600" u="sng" dirty="0"/>
              <a:t>performed</a:t>
            </a:r>
            <a:r>
              <a:rPr lang="en-US" sz="3600" dirty="0"/>
              <a:t> well in the </a:t>
            </a:r>
            <a:r>
              <a:rPr lang="en-US" sz="3600" dirty="0" smtClean="0"/>
              <a:t>exam. </a:t>
            </a:r>
            <a:endParaRPr lang="en-US" sz="36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5962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872984" cy="838200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rgbClr val="0000FF"/>
                </a:solidFill>
              </a:rPr>
              <a:t>New words: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838200"/>
            <a:ext cx="7872984" cy="54102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3600" b="1" dirty="0"/>
              <a:t>10. c</a:t>
            </a:r>
            <a:r>
              <a:rPr lang="en-US" sz="3600" b="1" dirty="0" smtClean="0"/>
              <a:t>onsider UK  </a:t>
            </a:r>
            <a:r>
              <a:rPr lang="en-US" sz="3600" b="1" dirty="0"/>
              <a:t>/</a:t>
            </a:r>
            <a:r>
              <a:rPr lang="en-US" sz="3600" b="1" dirty="0" err="1"/>
              <a:t>kənˈsɪd.ər</a:t>
            </a:r>
            <a:r>
              <a:rPr lang="en-US" sz="3600" b="1" dirty="0"/>
              <a:t>/ US  /</a:t>
            </a:r>
            <a:r>
              <a:rPr lang="en-US" sz="3600" b="1" dirty="0" err="1"/>
              <a:t>kənˈsɪd.ɚ</a:t>
            </a:r>
            <a:r>
              <a:rPr lang="en-US" sz="3600" b="1" dirty="0"/>
              <a:t>/</a:t>
            </a:r>
          </a:p>
          <a:p>
            <a:pPr marL="82296" indent="0">
              <a:buNone/>
            </a:pPr>
            <a:r>
              <a:rPr lang="en-US" sz="3600" b="1" dirty="0" smtClean="0"/>
              <a:t>to </a:t>
            </a:r>
            <a:r>
              <a:rPr lang="en-US" sz="3600" b="1" dirty="0"/>
              <a:t>spend time thinking about a possibility or making a decision:</a:t>
            </a:r>
          </a:p>
          <a:p>
            <a:pPr marL="82296" indent="0">
              <a:buNone/>
            </a:pPr>
            <a:r>
              <a:rPr lang="en-US" sz="3600" dirty="0" err="1" smtClean="0"/>
              <a:t>Exs</a:t>
            </a:r>
            <a:r>
              <a:rPr lang="en-US" sz="3600" dirty="0" smtClean="0"/>
              <a:t>: Have </a:t>
            </a:r>
            <a:r>
              <a:rPr lang="en-US" sz="3600" dirty="0"/>
              <a:t>you considered what you'll do if you don't get the job?</a:t>
            </a:r>
          </a:p>
          <a:p>
            <a:pPr marL="82296" indent="0">
              <a:buNone/>
            </a:pPr>
            <a:r>
              <a:rPr lang="en-US" sz="3600" dirty="0" smtClean="0"/>
              <a:t>We're </a:t>
            </a:r>
            <a:r>
              <a:rPr lang="en-US" sz="3600" dirty="0"/>
              <a:t>considering selling the house.</a:t>
            </a:r>
          </a:p>
          <a:p>
            <a:pPr marL="82296" indent="0">
              <a:buNone/>
            </a:pPr>
            <a:r>
              <a:rPr lang="en-US" sz="3600" dirty="0" smtClean="0"/>
              <a:t>I'd </a:t>
            </a:r>
            <a:r>
              <a:rPr lang="en-US" sz="3600" dirty="0"/>
              <a:t>like some time to consider before I make a </a:t>
            </a:r>
            <a:r>
              <a:rPr lang="en-US" sz="3600" dirty="0" smtClean="0"/>
              <a:t>decision.</a:t>
            </a:r>
            <a:endParaRPr lang="en-US" sz="36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2749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152400"/>
            <a:ext cx="7872984" cy="685800"/>
          </a:xfrm>
        </p:spPr>
        <p:txBody>
          <a:bodyPr>
            <a:normAutofit fontScale="90000"/>
          </a:bodyPr>
          <a:lstStyle/>
          <a:p>
            <a:r>
              <a:rPr lang="en-US" sz="4400" b="1" dirty="0">
                <a:solidFill>
                  <a:srgbClr val="0000FF"/>
                </a:solidFill>
              </a:rPr>
              <a:t>New words: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990600"/>
            <a:ext cx="7872984" cy="52578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b="1" dirty="0"/>
              <a:t>11. p</a:t>
            </a:r>
            <a:r>
              <a:rPr lang="en-US" b="1" dirty="0" smtClean="0"/>
              <a:t>olicy UK  </a:t>
            </a:r>
            <a:r>
              <a:rPr lang="en-US" b="1" dirty="0"/>
              <a:t>/ˈpɒl.ə.si/ US  /ˈpɑː.lə.si</a:t>
            </a:r>
            <a:r>
              <a:rPr lang="en-US" b="1" dirty="0" smtClean="0"/>
              <a:t>/ (n): a </a:t>
            </a:r>
            <a:r>
              <a:rPr lang="en-US" b="1" dirty="0"/>
              <a:t>set of ideas or a plan of what to do in particular situations that has been agreed to officially by a group of people, a business organization, a government, or a political party:</a:t>
            </a:r>
          </a:p>
          <a:p>
            <a:pPr marL="82296" indent="0">
              <a:buNone/>
            </a:pPr>
            <a:r>
              <a:rPr lang="en-US" dirty="0" err="1" smtClean="0"/>
              <a:t>Exs</a:t>
            </a:r>
            <a:r>
              <a:rPr lang="en-US" dirty="0" smtClean="0"/>
              <a:t>: They </a:t>
            </a:r>
            <a:r>
              <a:rPr lang="en-US" dirty="0"/>
              <a:t>believe that Europe needs a common foreign and security </a:t>
            </a:r>
            <a:r>
              <a:rPr lang="en-US" u="sng" dirty="0"/>
              <a:t>policy</a:t>
            </a:r>
            <a:r>
              <a:rPr lang="en-US" dirty="0"/>
              <a:t>.</a:t>
            </a:r>
          </a:p>
          <a:p>
            <a:pPr marL="82296" indent="0">
              <a:buNone/>
            </a:pPr>
            <a:r>
              <a:rPr lang="en-US" dirty="0"/>
              <a:t>What is your party's </a:t>
            </a:r>
            <a:r>
              <a:rPr lang="en-US" u="sng" dirty="0"/>
              <a:t>policy</a:t>
            </a:r>
            <a:r>
              <a:rPr lang="en-US" dirty="0"/>
              <a:t> on immigration?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921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7/19/2020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1" y="152400"/>
            <a:ext cx="8305800" cy="6052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550953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rgbClr val="0000FF"/>
                </a:solidFill>
              </a:rPr>
              <a:t>2.5 Reading (Key)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1447800"/>
            <a:ext cx="7872984" cy="5029200"/>
          </a:xfrm>
        </p:spPr>
        <p:txBody>
          <a:bodyPr>
            <a:normAutofit fontScale="92500" lnSpcReduction="20000"/>
          </a:bodyPr>
          <a:lstStyle/>
          <a:p>
            <a:pPr marL="596646" lvl="0" indent="-514350">
              <a:buFont typeface="+mj-lt"/>
              <a:buAutoNum type="arabicPeriod"/>
            </a:pPr>
            <a:r>
              <a:rPr lang="en-US" dirty="0"/>
              <a:t>Some countries don’t give any paid time off at all</a:t>
            </a:r>
            <a:r>
              <a:rPr lang="en-US" dirty="0" smtClean="0"/>
              <a:t>. (</a:t>
            </a:r>
            <a:r>
              <a:rPr lang="en-US" b="1" dirty="0" smtClean="0"/>
              <a:t>True</a:t>
            </a:r>
            <a:r>
              <a:rPr lang="en-US" dirty="0" smtClean="0"/>
              <a:t> </a:t>
            </a:r>
            <a:r>
              <a:rPr lang="en-US" dirty="0"/>
              <a:t>/ </a:t>
            </a:r>
            <a:r>
              <a:rPr lang="en-US" dirty="0" smtClean="0"/>
              <a:t>False) </a:t>
            </a:r>
            <a:endParaRPr lang="en-US" dirty="0"/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Austria gives </a:t>
            </a:r>
            <a:r>
              <a:rPr lang="en-US" dirty="0" smtClean="0"/>
              <a:t>employees </a:t>
            </a:r>
            <a:r>
              <a:rPr lang="en-US" dirty="0"/>
              <a:t>35 days off a year</a:t>
            </a:r>
            <a:r>
              <a:rPr lang="en-US" dirty="0" smtClean="0"/>
              <a:t>. </a:t>
            </a:r>
            <a:r>
              <a:rPr lang="en-US" dirty="0"/>
              <a:t>(</a:t>
            </a:r>
            <a:r>
              <a:rPr lang="en-US" b="1" dirty="0"/>
              <a:t>True</a:t>
            </a:r>
            <a:r>
              <a:rPr lang="en-US" dirty="0"/>
              <a:t> / False) </a:t>
            </a:r>
            <a:endParaRPr lang="en-US" dirty="0" smtClean="0"/>
          </a:p>
          <a:p>
            <a:pPr marL="596646" lvl="0" indent="-514350">
              <a:buFont typeface="+mj-lt"/>
              <a:buAutoNum type="arabicPeriod"/>
            </a:pPr>
            <a:r>
              <a:rPr lang="en-US" dirty="0" smtClean="0"/>
              <a:t>America </a:t>
            </a:r>
            <a:r>
              <a:rPr lang="en-US" dirty="0"/>
              <a:t>guarantees 30 days off a year</a:t>
            </a:r>
            <a:r>
              <a:rPr lang="en-US" dirty="0" smtClean="0"/>
              <a:t>. </a:t>
            </a:r>
            <a:r>
              <a:rPr lang="en-US" dirty="0"/>
              <a:t>(True / </a:t>
            </a:r>
            <a:r>
              <a:rPr lang="en-US" b="1" dirty="0"/>
              <a:t>False</a:t>
            </a:r>
            <a:r>
              <a:rPr lang="en-US" dirty="0"/>
              <a:t>) </a:t>
            </a:r>
            <a:endParaRPr lang="en-US" dirty="0" smtClean="0"/>
          </a:p>
          <a:p>
            <a:pPr marL="596646" lvl="0" indent="-514350">
              <a:buFont typeface="+mj-lt"/>
              <a:buAutoNum type="arabicPeriod"/>
            </a:pPr>
            <a:r>
              <a:rPr lang="en-US" dirty="0" smtClean="0"/>
              <a:t>Employees </a:t>
            </a:r>
            <a:r>
              <a:rPr lang="en-US" dirty="0"/>
              <a:t>need time for </a:t>
            </a:r>
            <a:r>
              <a:rPr lang="en-US" dirty="0" smtClean="0"/>
              <a:t>themselves.</a:t>
            </a:r>
            <a:r>
              <a:rPr lang="en-US" dirty="0"/>
              <a:t> </a:t>
            </a:r>
            <a:r>
              <a:rPr lang="en-US" dirty="0" smtClean="0"/>
              <a:t>(</a:t>
            </a:r>
            <a:r>
              <a:rPr lang="en-US" b="1" dirty="0" smtClean="0"/>
              <a:t>True</a:t>
            </a:r>
            <a:r>
              <a:rPr lang="en-US" dirty="0" smtClean="0"/>
              <a:t> </a:t>
            </a:r>
            <a:r>
              <a:rPr lang="en-US" dirty="0"/>
              <a:t>/ </a:t>
            </a:r>
            <a:r>
              <a:rPr lang="en-US" dirty="0" smtClean="0"/>
              <a:t>False) </a:t>
            </a:r>
            <a:endParaRPr lang="en-US" dirty="0"/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Austrians typically work 35 h</a:t>
            </a:r>
            <a:r>
              <a:rPr lang="en-US" dirty="0" smtClean="0"/>
              <a:t>ours </a:t>
            </a:r>
            <a:r>
              <a:rPr lang="en-US" dirty="0"/>
              <a:t>a week</a:t>
            </a:r>
            <a:r>
              <a:rPr lang="en-US" dirty="0" smtClean="0"/>
              <a:t>. (True </a:t>
            </a:r>
            <a:r>
              <a:rPr lang="en-US" dirty="0"/>
              <a:t>/ </a:t>
            </a:r>
            <a:r>
              <a:rPr lang="en-US" b="1" dirty="0" smtClean="0"/>
              <a:t>False</a:t>
            </a:r>
            <a:r>
              <a:rPr lang="en-US" dirty="0" smtClean="0"/>
              <a:t>) </a:t>
            </a:r>
            <a:endParaRPr lang="en-US" dirty="0"/>
          </a:p>
          <a:p>
            <a:pPr marL="596646" lvl="0" indent="-514350">
              <a:buFont typeface="+mj-lt"/>
              <a:buAutoNum type="arabicPeriod"/>
            </a:pPr>
            <a:r>
              <a:rPr lang="en-US" dirty="0" smtClean="0"/>
              <a:t>Americans typically </a:t>
            </a:r>
            <a:r>
              <a:rPr lang="en-US" dirty="0"/>
              <a:t>work fewer than 30 hours a week</a:t>
            </a:r>
            <a:r>
              <a:rPr lang="en-US" dirty="0" smtClean="0"/>
              <a:t>. (True </a:t>
            </a:r>
            <a:r>
              <a:rPr lang="en-US" dirty="0"/>
              <a:t>/ </a:t>
            </a:r>
            <a:r>
              <a:rPr lang="en-US" b="1" dirty="0" smtClean="0"/>
              <a:t>False</a:t>
            </a:r>
            <a:r>
              <a:rPr lang="en-US" dirty="0" smtClean="0"/>
              <a:t>) </a:t>
            </a:r>
            <a:endParaRPr lang="en-US" dirty="0"/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4316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7/20/2020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87137" y="1371600"/>
            <a:ext cx="76962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algn="ctr"/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</a:t>
            </a:r>
          </a:p>
          <a:p>
            <a:pPr algn="ctr"/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your cooperation.</a:t>
            </a:r>
            <a:endParaRPr lang="en-US" sz="4800" b="1" cap="all" dirty="0">
              <a:ln/>
              <a:solidFill>
                <a:srgbClr val="0000FF"/>
              </a:solidFill>
              <a:effectLst>
                <a:outerShdw blurRad="19685" dist="12700" dir="5400000" algn="tl" rotWithShape="0">
                  <a:srgbClr val="3891A7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11708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10113</TotalTime>
  <Words>1485</Words>
  <Application>Microsoft Office PowerPoint</Application>
  <PresentationFormat>Custom</PresentationFormat>
  <Paragraphs>217</Paragraphs>
  <Slides>38</Slides>
  <Notes>0</Notes>
  <HiddenSlides>0</HiddenSlides>
  <MMClips>5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Solstice</vt:lpstr>
      <vt:lpstr>TRƯỜNG CAO ĐẲNG LÝ TỰ TRỌNG TP. HỒ CHÍ MINH</vt:lpstr>
      <vt:lpstr>KHOA KHOA HỌC CƠ BẢN</vt:lpstr>
      <vt:lpstr>PowerPoint Presentation</vt:lpstr>
      <vt:lpstr>UNIT 2: FREE TIME ACTIVITIES</vt:lpstr>
      <vt:lpstr>PowerPoint Presentation</vt:lpstr>
      <vt:lpstr>VOCABULARY 2 (KEY)</vt:lpstr>
      <vt:lpstr>PowerPoint Presentation</vt:lpstr>
      <vt:lpstr>VOCABULARY 3 (KEY)</vt:lpstr>
      <vt:lpstr>PowerPoint Presentation</vt:lpstr>
      <vt:lpstr>PowerPoint Presentation</vt:lpstr>
      <vt:lpstr>PowerPoint Presentation</vt:lpstr>
      <vt:lpstr>Dialogue 2 (Key)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GRAMMAR 2 (KEY)</vt:lpstr>
      <vt:lpstr>PowerPoint Presentation</vt:lpstr>
      <vt:lpstr>GRAMMAR 3 (KEY)</vt:lpstr>
      <vt:lpstr>PowerPoint Presentation</vt:lpstr>
      <vt:lpstr>PowerPoint Presentation</vt:lpstr>
      <vt:lpstr>New words:</vt:lpstr>
      <vt:lpstr>New words:</vt:lpstr>
      <vt:lpstr>New words:</vt:lpstr>
      <vt:lpstr>New words:</vt:lpstr>
      <vt:lpstr>New words:</vt:lpstr>
      <vt:lpstr>New words:</vt:lpstr>
      <vt:lpstr>New words:</vt:lpstr>
      <vt:lpstr>New words:</vt:lpstr>
      <vt:lpstr>New words:</vt:lpstr>
      <vt:lpstr>PowerPoint Presentation</vt:lpstr>
      <vt:lpstr>2.5 Reading (Key)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huy_ctn</cp:lastModifiedBy>
  <cp:revision>878</cp:revision>
  <dcterms:created xsi:type="dcterms:W3CDTF">2017-11-18T13:40:10Z</dcterms:created>
  <dcterms:modified xsi:type="dcterms:W3CDTF">2020-07-20T12:03:23Z</dcterms:modified>
</cp:coreProperties>
</file>